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4" r:id="rId3"/>
    <p:sldId id="332" r:id="rId4"/>
    <p:sldId id="336" r:id="rId5"/>
    <p:sldId id="262" r:id="rId6"/>
    <p:sldId id="260" r:id="rId7"/>
    <p:sldId id="263" r:id="rId8"/>
    <p:sldId id="334" r:id="rId9"/>
    <p:sldId id="335" r:id="rId10"/>
    <p:sldId id="269" r:id="rId11"/>
    <p:sldId id="267" r:id="rId12"/>
    <p:sldId id="347" r:id="rId13"/>
    <p:sldId id="294" r:id="rId14"/>
    <p:sldId id="273" r:id="rId15"/>
    <p:sldId id="274" r:id="rId16"/>
    <p:sldId id="354" r:id="rId17"/>
    <p:sldId id="342" r:id="rId18"/>
    <p:sldId id="343" r:id="rId19"/>
    <p:sldId id="280" r:id="rId20"/>
    <p:sldId id="302" r:id="rId21"/>
    <p:sldId id="348" r:id="rId22"/>
    <p:sldId id="349" r:id="rId23"/>
    <p:sldId id="350" r:id="rId24"/>
    <p:sldId id="355" r:id="rId25"/>
    <p:sldId id="351" r:id="rId26"/>
    <p:sldId id="352" r:id="rId27"/>
    <p:sldId id="353" r:id="rId28"/>
  </p:sldIdLst>
  <p:sldSz cx="9144000" cy="6858000" type="screen4x3"/>
  <p:notesSz cx="6735763" cy="9866313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AF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3" autoAdjust="0"/>
    <p:restoredTop sz="93325" autoAdjust="0"/>
  </p:normalViewPr>
  <p:slideViewPr>
    <p:cSldViewPr>
      <p:cViewPr varScale="1">
        <p:scale>
          <a:sx n="63" d="100"/>
          <a:sy n="63" d="100"/>
        </p:scale>
        <p:origin x="1284" y="56"/>
      </p:cViewPr>
      <p:guideLst>
        <p:guide orient="horz" pos="311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B31E-5F1F-4848-A7BC-149BA30E867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3977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8548-C7C9-432C-8512-3E96B3F0964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904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8722A-63E3-4553-978A-643148BA78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365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0BEB7-4CDA-41A8-BC55-ACDF5B4900B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246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8CE61-AABB-4624-B964-93B7491823D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232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97674-A63D-4378-A1F2-3243143F61A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040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8A320-A427-4BA9-A156-803F7D6C14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324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4EE7-743F-43B2-A6E2-3AD6DE9067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233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99C9-619F-46EA-9E6E-D9885E07F4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812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9607B-FBBA-4EB7-8F09-BCEB1B3A516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9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9C0B3-429F-46CF-9133-4324605C17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910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FE4F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47F68BA-EC66-43E2-BAC1-79930523DF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pic>
        <p:nvPicPr>
          <p:cNvPr id="1031" name="Picture 7" descr="OKM_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57888"/>
            <a:ext cx="118745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km.kir.hu/fit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5940425" cy="2978150"/>
          </a:xfrm>
        </p:spPr>
        <p:txBody>
          <a:bodyPr/>
          <a:lstStyle/>
          <a:p>
            <a:pPr eaLnBrk="1" hangingPunct="1"/>
            <a:r>
              <a:rPr lang="hu-HU" altLang="hu-HU" sz="4000" b="1" dirty="0"/>
              <a:t>A 2022. évi országos kompetenciamérés eredményei</a:t>
            </a:r>
          </a:p>
        </p:txBody>
      </p:sp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900113" y="3141663"/>
            <a:ext cx="554409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600" b="1" dirty="0">
                <a:solidFill>
                  <a:schemeClr val="tx2"/>
                </a:solidFill>
              </a:rPr>
              <a:t>Matematikából,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600" b="1" dirty="0">
                <a:solidFill>
                  <a:schemeClr val="tx2"/>
                </a:solidFill>
              </a:rPr>
              <a:t>szövegértésből és természettudományból</a:t>
            </a:r>
          </a:p>
        </p:txBody>
      </p:sp>
      <p:pic>
        <p:nvPicPr>
          <p:cNvPr id="2052" name="Picture 9" descr="teh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0"/>
            <a:ext cx="30686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644008" y="5373216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2022/2023.  tanévben megjelent. 2022. májusában bonyolított digitális országos mérések  eredményeinek rövid összefoglalója</a:t>
            </a:r>
          </a:p>
        </p:txBody>
      </p:sp>
      <p:sp>
        <p:nvSpPr>
          <p:cNvPr id="3" name="Téglalap 2">
            <a:hlinkClick r:id="rId3"/>
            <a:extLst>
              <a:ext uri="{FF2B5EF4-FFF2-40B4-BE49-F238E27FC236}">
                <a16:creationId xmlns:a16="http://schemas.microsoft.com/office/drawing/2014/main" id="{EA5A2033-3636-4092-BA52-E21DB5B1A51A}"/>
              </a:ext>
            </a:extLst>
          </p:cNvPr>
          <p:cNvSpPr/>
          <p:nvPr/>
        </p:nvSpPr>
        <p:spPr>
          <a:xfrm>
            <a:off x="647824" y="5517232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https://okm.kir.hu/fit2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 dirty="0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5F6C57AE-1A13-49D0-83E9-4903EFE4A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" y="2000250"/>
            <a:ext cx="9018331" cy="36609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99392"/>
            <a:ext cx="8218487" cy="1282700"/>
          </a:xfrm>
        </p:spPr>
        <p:txBody>
          <a:bodyPr/>
          <a:lstStyle/>
          <a:p>
            <a:pPr eaLnBrk="1" hangingPunct="1"/>
            <a:r>
              <a:rPr lang="hu-HU" altLang="hu-HU" sz="2800" b="1" dirty="0"/>
              <a:t>Diákjaink  várható és tényleges teljesítménye (saját korábbi, és CSH) Matematika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54DC3A8-6EC8-466B-AB65-DC99A4237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78551"/>
            <a:ext cx="6716915" cy="3612886"/>
          </a:xfrm>
          <a:prstGeom prst="rect">
            <a:avLst/>
          </a:prstGeom>
        </p:spPr>
      </p:pic>
      <p:sp>
        <p:nvSpPr>
          <p:cNvPr id="6" name="Lefelé nyíl 5"/>
          <p:cNvSpPr/>
          <p:nvPr/>
        </p:nvSpPr>
        <p:spPr>
          <a:xfrm>
            <a:off x="4788024" y="973863"/>
            <a:ext cx="576064" cy="12514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60830C21-9FBD-4CB6-B814-A670C5B23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90522"/>
            <a:ext cx="3878038" cy="235056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A8016ACD-F399-432F-BE61-0DDE0EAB6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072" y="5160311"/>
            <a:ext cx="4476750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170E277B-F5A1-4B4B-95D7-D7AB90122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0" y="4005064"/>
            <a:ext cx="4104456" cy="1571044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70E65CAE-DFA3-4FD6-8AAC-7E5E0769A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2" y="1176894"/>
            <a:ext cx="4346681" cy="2350566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290983AE-92C0-4333-8FF6-662604EE0AF1}"/>
              </a:ext>
            </a:extLst>
          </p:cNvPr>
          <p:cNvSpPr txBox="1"/>
          <p:nvPr/>
        </p:nvSpPr>
        <p:spPr>
          <a:xfrm>
            <a:off x="421737" y="382523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/>
              <a:t>2021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76E787A-072E-4B3A-9600-FEA5DF107B46}"/>
              </a:ext>
            </a:extLst>
          </p:cNvPr>
          <p:cNvSpPr txBox="1"/>
          <p:nvPr/>
        </p:nvSpPr>
        <p:spPr>
          <a:xfrm>
            <a:off x="5148064" y="33265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7329A80-AA1A-433E-9CE6-582788576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1176894"/>
            <a:ext cx="4320480" cy="261874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FDE6BCD-F6C3-43EA-9AF8-F13D35A5DE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944" y="4076930"/>
            <a:ext cx="4442624" cy="142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5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423863"/>
            <a:ext cx="8410575" cy="552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4572000" y="2852738"/>
            <a:ext cx="3095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hu-HU" altLang="hu-HU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2800" b="1" dirty="0"/>
              <a:t>Gimnáziumunk  átlageredménye a felmérésben részt vett többi iskola eredményeihez viszonyítva  </a:t>
            </a:r>
            <a:r>
              <a:rPr lang="hu-HU" altLang="hu-HU" sz="2400" b="1" dirty="0"/>
              <a:t>(nálunk 1639 pont) Szövegértés 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38A5E79-67B4-4975-9303-3AB6AC560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7928"/>
            <a:ext cx="8533498" cy="55400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1"/>
            <a:ext cx="7998469" cy="1484784"/>
          </a:xfrm>
        </p:spPr>
        <p:txBody>
          <a:bodyPr/>
          <a:lstStyle/>
          <a:p>
            <a:pPr eaLnBrk="1" hangingPunct="1"/>
            <a:r>
              <a:rPr lang="hu-HU" altLang="hu-HU" sz="2400" b="1" dirty="0"/>
              <a:t>Iskolánkhoz képest átlagosan szignifikánsan jobban, hasonlóan, illetve gyengébben teljesítő 4 évfolyamos gimnáziumok száma és aránya Szövegértés</a:t>
            </a:r>
          </a:p>
        </p:txBody>
      </p:sp>
      <p:sp>
        <p:nvSpPr>
          <p:cNvPr id="15363" name="Szövegdoboz 4"/>
          <p:cNvSpPr txBox="1">
            <a:spLocks noChangeArrowheads="1"/>
          </p:cNvSpPr>
          <p:nvPr/>
        </p:nvSpPr>
        <p:spPr bwMode="auto">
          <a:xfrm>
            <a:off x="1585913" y="5581650"/>
            <a:ext cx="1873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2021</a:t>
            </a:r>
          </a:p>
        </p:txBody>
      </p:sp>
      <p:sp>
        <p:nvSpPr>
          <p:cNvPr id="15364" name="Szövegdoboz 5"/>
          <p:cNvSpPr txBox="1">
            <a:spLocks noChangeArrowheads="1"/>
          </p:cNvSpPr>
          <p:nvPr/>
        </p:nvSpPr>
        <p:spPr bwMode="auto">
          <a:xfrm>
            <a:off x="5413067" y="5547767"/>
            <a:ext cx="27300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2022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0BF0218F-6310-46BF-A79E-6CDDCFE26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8" y="2205373"/>
            <a:ext cx="4412139" cy="337469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E44BD08-302D-42CF-8A96-71BD760D9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205373"/>
            <a:ext cx="4412139" cy="33969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1C26BD7F-1972-4E2E-A397-B901E13E4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712"/>
            <a:ext cx="914400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99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392488" cy="369992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3D262587-5E40-4297-AA64-35FB64DE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2" y="476672"/>
            <a:ext cx="8677275" cy="365760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5A84723-3666-418B-8C75-594C16798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060" y="4232424"/>
            <a:ext cx="7047880" cy="248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88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2400" b="1" dirty="0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B88B8758-9412-4A71-84D8-1310489F4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9" y="2348880"/>
            <a:ext cx="857250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67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11" y="12170"/>
            <a:ext cx="7937613" cy="767295"/>
          </a:xfrm>
        </p:spPr>
        <p:txBody>
          <a:bodyPr/>
          <a:lstStyle/>
          <a:p>
            <a:pPr eaLnBrk="1" hangingPunct="1"/>
            <a:r>
              <a:rPr lang="hu-HU" altLang="hu-HU" sz="2400" b="1" dirty="0"/>
              <a:t>Diákjaink várható és tényleges teljesítménye szövegértésből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26A9E89-7607-4FBB-A4DD-FDC296DA1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11" y="725022"/>
            <a:ext cx="8453536" cy="4178786"/>
          </a:xfrm>
          <a:prstGeom prst="rect">
            <a:avLst/>
          </a:prstGeom>
        </p:spPr>
      </p:pic>
      <p:sp>
        <p:nvSpPr>
          <p:cNvPr id="2" name="Lefelé nyíl 1"/>
          <p:cNvSpPr/>
          <p:nvPr/>
        </p:nvSpPr>
        <p:spPr>
          <a:xfrm>
            <a:off x="4642716" y="1556792"/>
            <a:ext cx="510861" cy="10940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BBC231D1-E9CA-497B-AE6D-F437B813F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20622"/>
            <a:ext cx="3516398" cy="2120074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9DD21ABB-0672-4DD6-BAB5-930F1D725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840" y="5316629"/>
            <a:ext cx="4442624" cy="14273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0398307-60A8-4511-AE52-DB103B934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008" y="-100724"/>
            <a:ext cx="7643192" cy="655568"/>
          </a:xfrm>
        </p:spPr>
        <p:txBody>
          <a:bodyPr/>
          <a:lstStyle/>
          <a:p>
            <a:r>
              <a:rPr lang="hu-HU" sz="2800" b="1" dirty="0"/>
              <a:t>Országos eredmények 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10C68CF-EC35-4F4D-9980-1D80A27A9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20" y="570523"/>
            <a:ext cx="7134986" cy="2658132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0723AF4A-CE81-4ADC-9449-0F31DF443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0" y="3501008"/>
            <a:ext cx="7129370" cy="2635160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E5F3AB20-13E3-44D8-9069-DA9A7B438197}"/>
              </a:ext>
            </a:extLst>
          </p:cNvPr>
          <p:cNvSpPr txBox="1"/>
          <p:nvPr/>
        </p:nvSpPr>
        <p:spPr>
          <a:xfrm>
            <a:off x="7596336" y="1340768"/>
            <a:ext cx="122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10. évf. 1646</a:t>
            </a:r>
          </a:p>
          <a:p>
            <a:r>
              <a:rPr lang="hu-HU" dirty="0"/>
              <a:t>Csökkent, -7 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6954AD95-3F13-4371-A9FA-48C8D3A41555}"/>
              </a:ext>
            </a:extLst>
          </p:cNvPr>
          <p:cNvSpPr/>
          <p:nvPr/>
        </p:nvSpPr>
        <p:spPr>
          <a:xfrm>
            <a:off x="7613312" y="4186217"/>
            <a:ext cx="12747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10. évf. </a:t>
            </a:r>
          </a:p>
          <a:p>
            <a:r>
              <a:rPr lang="hu-HU" dirty="0"/>
              <a:t>1600</a:t>
            </a:r>
          </a:p>
          <a:p>
            <a:r>
              <a:rPr lang="hu-HU" dirty="0"/>
              <a:t>Csökkent, </a:t>
            </a:r>
          </a:p>
          <a:p>
            <a:r>
              <a:rPr lang="hu-HU" dirty="0"/>
              <a:t>- 51 </a:t>
            </a:r>
          </a:p>
        </p:txBody>
      </p:sp>
    </p:spTree>
    <p:extLst>
      <p:ext uri="{BB962C8B-B14F-4D97-AF65-F5344CB8AC3E}">
        <p14:creationId xmlns:p14="http://schemas.microsoft.com/office/powerpoint/2010/main" val="55128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0"/>
            <a:ext cx="8229600" cy="484359"/>
          </a:xfrm>
        </p:spPr>
        <p:txBody>
          <a:bodyPr/>
          <a:lstStyle/>
          <a:p>
            <a:pPr eaLnBrk="1" hangingPunct="1"/>
            <a:r>
              <a:rPr lang="hu-HU" altLang="hu-HU" sz="3200" b="1" dirty="0"/>
              <a:t>ELŐÍRT MINIMUM VISZONYÍTÁSA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971600" y="486389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dirty="0"/>
              <a:t>BAJ, HA a 10. évfolyamon a tanulók legalább fele szövegértésből és legalább fele matematikából nem érte el a 3. képességszintet.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34028" y="565053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2018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234D58F-1E77-421A-B43D-4717334DD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8" y="5981027"/>
            <a:ext cx="8964488" cy="769527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F5054E3-7EED-4330-9FD9-B7E4F1BF8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0" y="4878402"/>
            <a:ext cx="8990116" cy="734914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D93C1220-7BE3-4ED5-ACDD-559AAA1C4BB0}"/>
              </a:ext>
            </a:extLst>
          </p:cNvPr>
          <p:cNvSpPr txBox="1"/>
          <p:nvPr/>
        </p:nvSpPr>
        <p:spPr>
          <a:xfrm>
            <a:off x="15672" y="4510691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2019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C8942BDF-7D0A-46BE-9241-073116456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4" y="3768370"/>
            <a:ext cx="9020314" cy="734914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3CBA0601-C4F3-4359-A853-D5D9C8701BDD}"/>
              </a:ext>
            </a:extLst>
          </p:cNvPr>
          <p:cNvSpPr txBox="1"/>
          <p:nvPr/>
        </p:nvSpPr>
        <p:spPr>
          <a:xfrm>
            <a:off x="31354" y="3268091"/>
            <a:ext cx="2092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2021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A4462E6C-B2F8-4247-AFDB-5B8D49AEC00B}"/>
              </a:ext>
            </a:extLst>
          </p:cNvPr>
          <p:cNvSpPr txBox="1"/>
          <p:nvPr/>
        </p:nvSpPr>
        <p:spPr>
          <a:xfrm>
            <a:off x="-24472" y="821588"/>
            <a:ext cx="1656184" cy="380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A83AFD5D-B242-47A9-95BE-97F87FB402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472" y="1201791"/>
            <a:ext cx="9144000" cy="213478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5DBDE45F-5DAB-441D-8BD5-8F7991F2A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5496"/>
            <a:ext cx="9144000" cy="484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30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10808CE6-7AD2-4C95-91D6-FE1E1EA1DA52}"/>
              </a:ext>
            </a:extLst>
          </p:cNvPr>
          <p:cNvSpPr/>
          <p:nvPr/>
        </p:nvSpPr>
        <p:spPr>
          <a:xfrm>
            <a:off x="899592" y="0"/>
            <a:ext cx="76328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b="1" dirty="0"/>
              <a:t>Gimnáziumunk  átlageredménye a felmérésben részt vett többi gimn. eredményeihez viszonyítva  </a:t>
            </a:r>
            <a:r>
              <a:rPr lang="hu-HU" altLang="hu-HU" sz="1600" b="1" dirty="0"/>
              <a:t>(nálunk 1686 pont) Természettudomány  </a:t>
            </a:r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A1B07BA-FE0F-40C1-9B71-0B5F9CF5F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" y="963752"/>
            <a:ext cx="9144000" cy="589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24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1"/>
            <a:ext cx="7998469" cy="1484784"/>
          </a:xfrm>
        </p:spPr>
        <p:txBody>
          <a:bodyPr/>
          <a:lstStyle/>
          <a:p>
            <a:pPr eaLnBrk="1" hangingPunct="1"/>
            <a:r>
              <a:rPr lang="hu-HU" altLang="hu-HU" sz="2400" b="1" dirty="0"/>
              <a:t>Iskolánkhoz képest átlagosan szignifikánsan jobban, hasonlóan, illetve gyengébben teljesítő 4 évfolyamos gimnáziumok száma és aránya </a:t>
            </a:r>
            <a:r>
              <a:rPr lang="hu-HU" altLang="hu-HU" sz="2400" b="1" dirty="0" err="1"/>
              <a:t>Term.tudomány</a:t>
            </a:r>
            <a:endParaRPr lang="hu-HU" altLang="hu-HU" sz="2400" b="1" dirty="0"/>
          </a:p>
        </p:txBody>
      </p:sp>
      <p:sp>
        <p:nvSpPr>
          <p:cNvPr id="15363" name="Szövegdoboz 4"/>
          <p:cNvSpPr txBox="1">
            <a:spLocks noChangeArrowheads="1"/>
          </p:cNvSpPr>
          <p:nvPr/>
        </p:nvSpPr>
        <p:spPr bwMode="auto">
          <a:xfrm>
            <a:off x="1585913" y="5581650"/>
            <a:ext cx="1873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2021</a:t>
            </a:r>
          </a:p>
        </p:txBody>
      </p:sp>
      <p:sp>
        <p:nvSpPr>
          <p:cNvPr id="15364" name="Szövegdoboz 5"/>
          <p:cNvSpPr txBox="1">
            <a:spLocks noChangeArrowheads="1"/>
          </p:cNvSpPr>
          <p:nvPr/>
        </p:nvSpPr>
        <p:spPr bwMode="auto">
          <a:xfrm>
            <a:off x="5413067" y="5547767"/>
            <a:ext cx="27300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2022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7378F3A-3056-485B-BF74-56DF6EE25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510930"/>
            <a:ext cx="4830117" cy="407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61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B27F1AD-C3E0-40BD-AA55-741C49507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4" y="1124744"/>
            <a:ext cx="914400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95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392488" cy="3699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922DAF3-D219-4F15-9442-515547C4F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" y="369992"/>
            <a:ext cx="8696325" cy="375285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9E6BC9F-6C87-48CA-BB4F-F88AEE514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4232667"/>
            <a:ext cx="682942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77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2400" b="1" dirty="0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747B42D5-EB92-4DEB-A1A3-2FC5AB91A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97" y="1755114"/>
            <a:ext cx="9048311" cy="334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44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11" y="12170"/>
            <a:ext cx="7937613" cy="767295"/>
          </a:xfrm>
        </p:spPr>
        <p:txBody>
          <a:bodyPr/>
          <a:lstStyle/>
          <a:p>
            <a:pPr eaLnBrk="1" hangingPunct="1"/>
            <a:r>
              <a:rPr lang="hu-HU" altLang="hu-HU" sz="2400" b="1" dirty="0"/>
              <a:t>Diákjaink várható és tényleges teljesítménye természettudományokból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9DD21ABB-0672-4DD6-BAB5-930F1D725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213" y="5403879"/>
            <a:ext cx="4442624" cy="1427311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D5719F1F-3F1C-46AF-BFC0-5BB02FD2D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27359"/>
            <a:ext cx="4011424" cy="2594304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D3D1DA11-6510-4113-9F9B-6DA9EE834D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966857"/>
            <a:ext cx="7421565" cy="3360502"/>
          </a:xfrm>
          <a:prstGeom prst="rect">
            <a:avLst/>
          </a:prstGeom>
        </p:spPr>
      </p:pic>
      <p:sp>
        <p:nvSpPr>
          <p:cNvPr id="2" name="Lefelé nyíl 1"/>
          <p:cNvSpPr/>
          <p:nvPr/>
        </p:nvSpPr>
        <p:spPr>
          <a:xfrm>
            <a:off x="4316569" y="692696"/>
            <a:ext cx="510861" cy="10940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11503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404664"/>
          </a:xfrm>
        </p:spPr>
        <p:txBody>
          <a:bodyPr/>
          <a:lstStyle/>
          <a:p>
            <a:pPr eaLnBrk="1" hangingPunct="1"/>
            <a:r>
              <a:rPr lang="hu-HU" altLang="hu-HU" sz="3200" b="1" dirty="0"/>
              <a:t>Összefoglaló</a:t>
            </a: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344217"/>
              </p:ext>
            </p:extLst>
          </p:nvPr>
        </p:nvGraphicFramePr>
        <p:xfrm>
          <a:off x="19821" y="519070"/>
          <a:ext cx="9124179" cy="6338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6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7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8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0805">
                  <a:extLst>
                    <a:ext uri="{9D8B030D-6E8A-4147-A177-3AD203B41FA5}">
                      <a16:colId xmlns:a16="http://schemas.microsoft.com/office/drawing/2014/main" val="1612670406"/>
                    </a:ext>
                  </a:extLst>
                </a:gridCol>
              </a:tblGrid>
              <a:tr h="37713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10. évfolyam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2016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2017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2018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2019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4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+mn-cs"/>
                        </a:rPr>
                        <a:t>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958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600" b="1" spc="5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MATEMATIKA</a:t>
                      </a:r>
                      <a:endParaRPr lang="hu-H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3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Országos eredmény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1647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1647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1646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 évfolyamos gimnázium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1747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1733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1731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3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1710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1699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1723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1698</a:t>
                      </a:r>
                      <a:endParaRPr lang="hu-HU" sz="2000" b="1" kern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    </a:t>
                      </a:r>
                      <a:r>
                        <a:rPr lang="hu-HU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600" b="1" spc="5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SZÖVEGÉRTÉS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3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Országos eredmény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1610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1613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1636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1651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7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 évfolyamos gimnázium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1716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1749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1738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93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1724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1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1639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2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hu-H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                  </a:t>
                      </a:r>
                      <a:r>
                        <a:rPr lang="hu-HU" sz="1600" b="1" kern="1200" spc="53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TERMÉSZETTUDOMÁNY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hu-HU" sz="2000" b="1" kern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hu-HU" sz="20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2028267"/>
                  </a:ext>
                </a:extLst>
              </a:tr>
              <a:tr h="3282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Országos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hu-HU" sz="2000" b="1" kern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hu-HU" sz="20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1767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9420168"/>
                  </a:ext>
                </a:extLst>
              </a:tr>
              <a:tr h="30493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800" b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4 évf. gimn.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hu-HU" sz="2000" b="1" kern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hu-HU" sz="20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1755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14489263"/>
                  </a:ext>
                </a:extLst>
              </a:tr>
              <a:tr h="5993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hu-HU" sz="2000" b="1" kern="1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hu-HU" sz="20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800" b="1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1686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898648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4499"/>
            <a:ext cx="2664296" cy="625292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F0D2EB18-6AB0-4F94-A7B2-9F157D66B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4" y="611623"/>
            <a:ext cx="9144000" cy="2626066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C6116C4-30A1-4871-A1EE-9CE4C4376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33756"/>
            <a:ext cx="9144000" cy="332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88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b="1" dirty="0"/>
              <a:t>A matematikai teszt eredményei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6064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003232" cy="778098"/>
          </a:xfrm>
        </p:spPr>
        <p:txBody>
          <a:bodyPr/>
          <a:lstStyle/>
          <a:p>
            <a:pPr eaLnBrk="1" hangingPunct="1"/>
            <a:r>
              <a:rPr lang="hu-HU" altLang="hu-HU" sz="2400" b="1" dirty="0"/>
              <a:t>Gimnáziumi  átlageredményünk a felmérésben részt vett többi iskola eredményeihez viszonyítva Matematika (nálunk1685 pont)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A941CAC4-E5BA-445F-A62C-4EC54085A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4" y="1290891"/>
            <a:ext cx="9144000" cy="55671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188913"/>
            <a:ext cx="8218487" cy="1785937"/>
          </a:xfrm>
        </p:spPr>
        <p:txBody>
          <a:bodyPr/>
          <a:lstStyle/>
          <a:p>
            <a:pPr eaLnBrk="1" hangingPunct="1"/>
            <a:r>
              <a:rPr lang="hu-HU" altLang="hu-HU" sz="2400" b="1" dirty="0">
                <a:latin typeface="Calibri" panose="020F0502020204030204" pitchFamily="34" charset="0"/>
              </a:rPr>
              <a:t>A mi gimnáziumunkhoz  képest  szignifikánsan jobban, hasonlóan, illetve gyengébben teljesítő 4 évfolyamos gimnáziumok száma és aránya MATEMATIKA</a:t>
            </a:r>
          </a:p>
        </p:txBody>
      </p:sp>
      <p:sp>
        <p:nvSpPr>
          <p:cNvPr id="6147" name="Szövegdoboz 7"/>
          <p:cNvSpPr txBox="1">
            <a:spLocks noChangeArrowheads="1"/>
          </p:cNvSpPr>
          <p:nvPr/>
        </p:nvSpPr>
        <p:spPr bwMode="auto">
          <a:xfrm>
            <a:off x="1331640" y="5691188"/>
            <a:ext cx="2087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2021</a:t>
            </a:r>
          </a:p>
        </p:txBody>
      </p:sp>
      <p:sp>
        <p:nvSpPr>
          <p:cNvPr id="6148" name="Szövegdoboz 8"/>
          <p:cNvSpPr txBox="1">
            <a:spLocks noChangeArrowheads="1"/>
          </p:cNvSpPr>
          <p:nvPr/>
        </p:nvSpPr>
        <p:spPr bwMode="auto">
          <a:xfrm>
            <a:off x="5867400" y="5691188"/>
            <a:ext cx="1657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2022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BB03A32B-1E75-486D-B0A2-319FA028C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130668"/>
            <a:ext cx="4105275" cy="3438525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0C34E2A8-95AD-4510-82B0-B83F685C6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549" y="2130668"/>
            <a:ext cx="4369999" cy="3438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D245FA58-2D1F-4C04-9533-D481F86D2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657"/>
            <a:ext cx="9144000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88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392488" cy="369992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3F044A68-2D3D-4E0C-B92A-3AC276D9C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5" y="316369"/>
            <a:ext cx="8743950" cy="37242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151E82AC-C8E8-43FC-8044-9CDBD762D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4162425"/>
            <a:ext cx="682942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78079"/>
      </p:ext>
    </p:extLst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2255</TotalTime>
  <Words>352</Words>
  <Application>Microsoft Office PowerPoint</Application>
  <PresentationFormat>Diavetítés a képernyőre (4:3 oldalarány)</PresentationFormat>
  <Paragraphs>101</Paragraphs>
  <Slides>27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Alapértelmezett terv</vt:lpstr>
      <vt:lpstr>A 2022. évi országos kompetenciamérés eredményei</vt:lpstr>
      <vt:lpstr>Országos eredmények </vt:lpstr>
      <vt:lpstr>Összefoglaló</vt:lpstr>
      <vt:lpstr>PowerPoint-bemutató</vt:lpstr>
      <vt:lpstr>A matematikai teszt eredményei</vt:lpstr>
      <vt:lpstr>Gimnáziumi  átlageredményünk a felmérésben részt vett többi iskola eredményeihez viszonyítva Matematika (nálunk1685 pont)</vt:lpstr>
      <vt:lpstr>A mi gimnáziumunkhoz  képest  szignifikánsan jobban, hasonlóan, illetve gyengébben teljesítő 4 évfolyamos gimnáziumok száma és aránya MATEMATIKA</vt:lpstr>
      <vt:lpstr>PowerPoint-bemutató</vt:lpstr>
      <vt:lpstr>PowerPoint-bemutató</vt:lpstr>
      <vt:lpstr>Tanulók képességszintek szerinti százalékos megoszlása a 4 évfolyamos gimnáziumokban és a mi iskolánkban</vt:lpstr>
      <vt:lpstr>Diákjaink  várható és tényleges teljesítménye (saját korábbi, és CSH) Matematika</vt:lpstr>
      <vt:lpstr>PowerPoint-bemutató</vt:lpstr>
      <vt:lpstr>PowerPoint-bemutató</vt:lpstr>
      <vt:lpstr>Gimnáziumunk  átlageredménye a felmérésben részt vett többi iskola eredményeihez viszonyítva  (nálunk 1639 pont) Szövegértés </vt:lpstr>
      <vt:lpstr>Iskolánkhoz képest átlagosan szignifikánsan jobban, hasonlóan, illetve gyengébben teljesítő 4 évfolyamos gimnáziumok száma és aránya Szövegértés</vt:lpstr>
      <vt:lpstr>PowerPoint-bemutató</vt:lpstr>
      <vt:lpstr>PowerPoint-bemutató</vt:lpstr>
      <vt:lpstr>Tanulók képességszintek szerinti százalékos megoszlása a 4 évfolyamos gimnáziumokban és a mi iskolánkban</vt:lpstr>
      <vt:lpstr>Diákjaink várható és tényleges teljesítménye szövegértésből</vt:lpstr>
      <vt:lpstr>ELŐÍRT MINIMUM VISZONYÍTÁSA</vt:lpstr>
      <vt:lpstr>PowerPoint-bemutató</vt:lpstr>
      <vt:lpstr>PowerPoint-bemutató</vt:lpstr>
      <vt:lpstr>Iskolánkhoz képest átlagosan szignifikánsan jobban, hasonlóan, illetve gyengébben teljesítő 4 évfolyamos gimnáziumok száma és aránya Term.tudomány</vt:lpstr>
      <vt:lpstr>PowerPoint-bemutató</vt:lpstr>
      <vt:lpstr>PowerPoint-bemutató</vt:lpstr>
      <vt:lpstr>Tanulók képességszintek szerinti százalékos megoszlása a 4 évfolyamos gimnáziumokban és a mi iskolánkban</vt:lpstr>
      <vt:lpstr>Diákjaink várható és tényleges teljesítménye természettudományokból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2007. évi országos kompetenciamérés eredményei matematikából és szövegértésből</dc:title>
  <dc:creator>Mátis Ferenc</dc:creator>
  <cp:lastModifiedBy>Hajós Éva</cp:lastModifiedBy>
  <cp:revision>319</cp:revision>
  <cp:lastPrinted>2020-06-25T18:06:16Z</cp:lastPrinted>
  <dcterms:created xsi:type="dcterms:W3CDTF">2008-06-21T10:37:10Z</dcterms:created>
  <dcterms:modified xsi:type="dcterms:W3CDTF">2023-05-16T14:33:03Z</dcterms:modified>
</cp:coreProperties>
</file>